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  <p:sldMasterId id="2147483663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87238" cy="68548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74" y="84"/>
      </p:cViewPr>
      <p:guideLst>
        <p:guide orient="horz" pos="2156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11129" y="586509"/>
            <a:ext cx="2199409" cy="2932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6948" cy="35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11129" y="586509"/>
            <a:ext cx="2199409" cy="2932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6948" cy="35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11129" y="586509"/>
            <a:ext cx="2199409" cy="2932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6948" cy="35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11129" y="586509"/>
            <a:ext cx="2199409" cy="2932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6948" cy="35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11129" y="586509"/>
            <a:ext cx="2199409" cy="2932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6948" cy="35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526ce317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2526ce317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526ce317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2526ce317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526ce31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2526ce3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526ce317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22526ce317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/>
          </a:p>
        </p:txBody>
      </p:sp>
      <p:sp>
        <p:nvSpPr>
          <p:cNvPr id="434" name="Google Shape;4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526ce31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2526ce31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11129" y="586509"/>
            <a:ext cx="2199409" cy="29325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6948" cy="35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FOUR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609330" y="1599543"/>
            <a:ext cx="5382425" cy="21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194867" y="1599543"/>
            <a:ext cx="5382425" cy="21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607769" y="3982586"/>
            <a:ext cx="5382425" cy="21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4"/>
          </p:nvPr>
        </p:nvSpPr>
        <p:spPr>
          <a:xfrm>
            <a:off x="6193306" y="3982586"/>
            <a:ext cx="5382425" cy="21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>
  <p:cSld name="OBJECT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>
  <p:cSld name="CLIPART_AND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2859322" y="2196090"/>
            <a:ext cx="6475199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 rot="5400000">
            <a:off x="7285036" y="1828801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1697036" y="-812799"/>
            <a:ext cx="5851525" cy="80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9983328" y="6599166"/>
            <a:ext cx="2193976" cy="2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837872" y="6353408"/>
            <a:ext cx="2742129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4037023" y="6353408"/>
            <a:ext cx="4113193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8607237" y="6353408"/>
            <a:ext cx="2742129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9983328" y="6599166"/>
            <a:ext cx="2193976" cy="2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837872" y="6353408"/>
            <a:ext cx="2742129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4037023" y="6353408"/>
            <a:ext cx="4113193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607237" y="6353408"/>
            <a:ext cx="2742129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09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6197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>
  <p:cSld name="TAB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1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199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8198" algn="l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1"/>
              <a:buChar char="•"/>
              <a:defRPr sz="1411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9983578" y="6599640"/>
            <a:ext cx="2193517" cy="23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837873" y="364957"/>
            <a:ext cx="10511493" cy="132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8"/>
              <a:buFont typeface="Arial"/>
              <a:buNone/>
              <a:defRPr sz="43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837873" y="1824780"/>
            <a:ext cx="10511493" cy="434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336" algn="l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37872" y="6353408"/>
            <a:ext cx="2742129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037023" y="6353408"/>
            <a:ext cx="4113193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07237" y="6353408"/>
            <a:ext cx="2742129" cy="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4" cy="685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0" y="0"/>
            <a:ext cx="12186584" cy="6855173"/>
          </a:xfrm>
          <a:prstGeom prst="rect">
            <a:avLst/>
          </a:prstGeom>
          <a:solidFill>
            <a:srgbClr val="D7DDE4">
              <a:alpha val="6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7"/>
          <p:cNvGrpSpPr/>
          <p:nvPr/>
        </p:nvGrpSpPr>
        <p:grpSpPr>
          <a:xfrm>
            <a:off x="4383852" y="2396692"/>
            <a:ext cx="3352232" cy="2047498"/>
            <a:chOff x="4383852" y="2396692"/>
            <a:chExt cx="3352232" cy="2047498"/>
          </a:xfrm>
        </p:grpSpPr>
        <p:grpSp>
          <p:nvGrpSpPr>
            <p:cNvPr id="111" name="Google Shape;111;p17"/>
            <p:cNvGrpSpPr/>
            <p:nvPr/>
          </p:nvGrpSpPr>
          <p:grpSpPr>
            <a:xfrm>
              <a:off x="4975908" y="2396692"/>
              <a:ext cx="2166557" cy="768216"/>
              <a:chOff x="4975908" y="2396692"/>
              <a:chExt cx="2166557" cy="768216"/>
            </a:xfrm>
          </p:grpSpPr>
          <p:sp>
            <p:nvSpPr>
              <p:cNvPr id="112" name="Google Shape;112;p17"/>
              <p:cNvSpPr txBox="1"/>
              <p:nvPr/>
            </p:nvSpPr>
            <p:spPr>
              <a:xfrm>
                <a:off x="6253627" y="2396692"/>
                <a:ext cx="888838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7"/>
              <p:cNvSpPr txBox="1"/>
              <p:nvPr/>
            </p:nvSpPr>
            <p:spPr>
              <a:xfrm>
                <a:off x="5672679" y="2396692"/>
                <a:ext cx="477742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7"/>
              <p:cNvSpPr txBox="1"/>
              <p:nvPr/>
            </p:nvSpPr>
            <p:spPr>
              <a:xfrm>
                <a:off x="5223515" y="2396692"/>
                <a:ext cx="346012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7"/>
              <p:cNvSpPr txBox="1"/>
              <p:nvPr/>
            </p:nvSpPr>
            <p:spPr>
              <a:xfrm>
                <a:off x="4975908" y="2396692"/>
                <a:ext cx="144455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" name="Google Shape;116;p17"/>
            <p:cNvSpPr txBox="1"/>
            <p:nvPr/>
          </p:nvSpPr>
          <p:spPr>
            <a:xfrm>
              <a:off x="4383852" y="3348995"/>
              <a:ext cx="3352232" cy="1095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335C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>
                  <a:solidFill>
                    <a:srgbClr val="1A335C"/>
                  </a:solidFill>
                  <a:latin typeface="Arial"/>
                  <a:ea typeface="Arial"/>
                  <a:cs typeface="Arial"/>
                  <a:sym typeface="Arial"/>
                </a:rPr>
                <a:t>2조 발표</a:t>
              </a:r>
              <a:endParaRPr sz="66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l="10450" t="5110" r="21579" b="2590"/>
          <a:stretch/>
        </p:blipFill>
        <p:spPr>
          <a:xfrm>
            <a:off x="584632" y="916530"/>
            <a:ext cx="4284221" cy="532011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5373043" y="1122730"/>
            <a:ext cx="6656690" cy="470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ID, PW 자릿수를 확인할 변수 생성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Key값에 저장할 value들을 저장할 변수 생성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ID 및 PW 자릿수 우선 확인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조건에 충족하지 않으면 알림 출력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localStorage에서 key값을 불러와 존재하는지 확인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key값이 존재하지 않으면 새로 생성후 저장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853896" y="107951"/>
            <a:ext cx="6896038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회원가입 및 로그인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-회원가입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l="12309" t="5100" r="22989" b="2240"/>
          <a:stretch/>
        </p:blipFill>
        <p:spPr>
          <a:xfrm>
            <a:off x="653213" y="916531"/>
            <a:ext cx="4359694" cy="532011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5589124" y="1575516"/>
            <a:ext cx="6178044" cy="370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key값이 존재하면 ID가 중복되었는지 확인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중복된 ID가 아닐 경우 입력한 비밀번호와 비밀번호 확인이 같은지 확인 후 기존의 key값에 추가저장하기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localStorage.setItem(‘key’, value);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key값이 존재한 상태에서 추가하게 되면 덮어쓰기 때문에 굳이 삭제하고 추가할 필요가 없음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853896" y="107951"/>
            <a:ext cx="6896038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회원가입 및 로그인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-회원가입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526" y="767520"/>
            <a:ext cx="4847598" cy="532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 l="27669" t="14049" r="22390"/>
          <a:stretch/>
        </p:blipFill>
        <p:spPr>
          <a:xfrm>
            <a:off x="6093313" y="762595"/>
            <a:ext cx="4847597" cy="14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5">
            <a:alphaModFix/>
          </a:blip>
          <a:srcRect l="27759" t="14200" r="22359"/>
          <a:stretch/>
        </p:blipFill>
        <p:spPr>
          <a:xfrm>
            <a:off x="6093313" y="2778857"/>
            <a:ext cx="4847597" cy="1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6">
            <a:alphaModFix/>
          </a:blip>
          <a:srcRect b="37280"/>
          <a:stretch/>
        </p:blipFill>
        <p:spPr>
          <a:xfrm>
            <a:off x="7821961" y="4219891"/>
            <a:ext cx="2330514" cy="110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/>
          <p:nvPr/>
        </p:nvSpPr>
        <p:spPr>
          <a:xfrm>
            <a:off x="1267504" y="4585873"/>
            <a:ext cx="3947445" cy="143469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5949259" y="5228269"/>
            <a:ext cx="6816560" cy="145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for문 안에서 알림출력을 하지 않은 이유?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value값이 배열로 저장되기 때문에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length가 2 이상부터는 알림이 중복 출력 되기 때문!</a:t>
            </a:r>
            <a:endParaRPr/>
          </a:p>
        </p:txBody>
      </p:sp>
      <p:cxnSp>
        <p:nvCxnSpPr>
          <p:cNvPr id="239" name="Google Shape;239;p28"/>
          <p:cNvCxnSpPr/>
          <p:nvPr/>
        </p:nvCxnSpPr>
        <p:spPr>
          <a:xfrm>
            <a:off x="8974393" y="3632970"/>
            <a:ext cx="0" cy="4428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28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853896" y="107951"/>
            <a:ext cx="6896038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회원가입 및 로그인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-로그인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l="7670" t="24010" r="29399"/>
          <a:stretch/>
        </p:blipFill>
        <p:spPr>
          <a:xfrm>
            <a:off x="761106" y="1757322"/>
            <a:ext cx="4755990" cy="334054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6093312" y="1737633"/>
            <a:ext cx="5546080" cy="384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key값을 temp에 저장 후 비었는지 확인</a:t>
            </a:r>
            <a:endParaRPr/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비었으면 회원가입창으로 자동이동</a:t>
            </a:r>
            <a:endParaRPr/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key값이 존재한다면 입력한 ID를</a:t>
            </a:r>
            <a:endParaRPr/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key값에 있는 ID와 대조,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key값 안에 inputID값이 있다면 res true </a:t>
            </a:r>
            <a:endParaRPr/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없으면 false</a:t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853896" y="107951"/>
            <a:ext cx="6896038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회원가입 및 로그인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-회원정보 수정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/>
        </p:nvSpPr>
        <p:spPr>
          <a:xfrm>
            <a:off x="6254150" y="2059081"/>
            <a:ext cx="5385242" cy="154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res가 true일 경우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splice()함수를 이용하여 원하는 Index값을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후 새로운 정보 추가하기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l="9710" t="11420" r="21160"/>
          <a:stretch/>
        </p:blipFill>
        <p:spPr>
          <a:xfrm>
            <a:off x="691288" y="45712"/>
            <a:ext cx="4939271" cy="676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6" cy="68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0" y="0"/>
            <a:ext cx="12186600" cy="6855300"/>
          </a:xfrm>
          <a:prstGeom prst="rect">
            <a:avLst/>
          </a:prstGeom>
          <a:solidFill>
            <a:srgbClr val="D7DDE4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31"/>
          <p:cNvGrpSpPr/>
          <p:nvPr/>
        </p:nvGrpSpPr>
        <p:grpSpPr>
          <a:xfrm>
            <a:off x="10021650" y="396806"/>
            <a:ext cx="2165001" cy="768300"/>
            <a:chOff x="10021645" y="396806"/>
            <a:chExt cx="2165001" cy="768300"/>
          </a:xfrm>
        </p:grpSpPr>
        <p:sp>
          <p:nvSpPr>
            <p:cNvPr id="263" name="Google Shape;263;p31"/>
            <p:cNvSpPr txBox="1"/>
            <p:nvPr/>
          </p:nvSpPr>
          <p:spPr>
            <a:xfrm>
              <a:off x="11297746" y="396806"/>
              <a:ext cx="888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10716852" y="396806"/>
              <a:ext cx="4776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1"/>
            <p:cNvSpPr txBox="1"/>
            <p:nvPr/>
          </p:nvSpPr>
          <p:spPr>
            <a:xfrm>
              <a:off x="10267689" y="396806"/>
              <a:ext cx="345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1"/>
            <p:cNvSpPr txBox="1"/>
            <p:nvPr/>
          </p:nvSpPr>
          <p:spPr>
            <a:xfrm>
              <a:off x="10021645" y="396806"/>
              <a:ext cx="1428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31"/>
          <p:cNvSpPr txBox="1"/>
          <p:nvPr/>
        </p:nvSpPr>
        <p:spPr>
          <a:xfrm>
            <a:off x="2312873" y="3042662"/>
            <a:ext cx="560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 dirty="0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400" b="1" i="0" u="none" strike="noStrike" cap="none" dirty="0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3713541" y="3104162"/>
            <a:ext cx="490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상단 메뉴(1개담기/베스트/이벤트/정기구독)</a:t>
            </a:r>
            <a:endParaRPr sz="2000" b="1" i="0" u="none" strike="noStrike" cap="none" dirty="0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9947910" y="6599640"/>
            <a:ext cx="2211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853896" y="107950"/>
            <a:ext cx="29733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베스트</a:t>
            </a:r>
            <a:r>
              <a:rPr lang="en-US" alt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574585" y="5024489"/>
            <a:ext cx="9552240" cy="178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- 1~3위 상품은 상단에 정렬하여 강조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css파일에서 hover 적용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버튼 내 텍스트를 content로 추가, hover를 이용하여 content가 변경되도록 적용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482" y="739468"/>
            <a:ext cx="8675661" cy="427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144455" y="144455"/>
            <a:ext cx="688844" cy="3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853895" y="107951"/>
            <a:ext cx="28885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베스트</a:t>
            </a:r>
            <a:r>
              <a:rPr lang="en-US" alt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</a:t>
            </a: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뉴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645975" y="5169540"/>
            <a:ext cx="5129854" cy="136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- 4위 이하 순위 상품은 리스트로 정렬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792" y="1077724"/>
            <a:ext cx="9647053" cy="37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853896" y="107950"/>
            <a:ext cx="37840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  <a:r>
              <a:rPr lang="ko-KR" alt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메뉴</a:t>
            </a: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625379" y="5406038"/>
            <a:ext cx="5129854" cy="145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grid 정렬로 이미지 노출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808" y="901508"/>
            <a:ext cx="9901023" cy="438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853896" y="107950"/>
            <a:ext cx="301109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  <a:r>
              <a:rPr lang="en-US" alt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0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625379" y="5406038"/>
            <a:ext cx="8405841" cy="95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이벤트 상세페이지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상품 링크, 리스트 링크를 따로 두어 홈페이지 체류시간 증가 유도</a:t>
            </a: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0021" y="831681"/>
            <a:ext cx="8167778" cy="440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4" cy="685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0" y="0"/>
            <a:ext cx="12186584" cy="6855173"/>
          </a:xfrm>
          <a:prstGeom prst="rect">
            <a:avLst/>
          </a:prstGeom>
          <a:solidFill>
            <a:srgbClr val="D7DDE4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10021645" y="396806"/>
            <a:ext cx="2164938" cy="768216"/>
            <a:chOff x="10021645" y="396806"/>
            <a:chExt cx="2164939" cy="768216"/>
          </a:xfrm>
        </p:grpSpPr>
        <p:sp>
          <p:nvSpPr>
            <p:cNvPr id="124" name="Google Shape;124;p18"/>
            <p:cNvSpPr txBox="1"/>
            <p:nvPr/>
          </p:nvSpPr>
          <p:spPr>
            <a:xfrm>
              <a:off x="11297746" y="396806"/>
              <a:ext cx="888838" cy="768216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10716852" y="396806"/>
              <a:ext cx="477742" cy="768216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10267689" y="396806"/>
              <a:ext cx="345957" cy="768216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10021645" y="396806"/>
              <a:ext cx="142837" cy="768216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8"/>
          <p:cNvSpPr txBox="1"/>
          <p:nvPr/>
        </p:nvSpPr>
        <p:spPr>
          <a:xfrm>
            <a:off x="890401" y="488849"/>
            <a:ext cx="982214" cy="57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2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887190" y="674554"/>
            <a:ext cx="2414300" cy="39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sz="20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2379222" y="1301497"/>
            <a:ext cx="560193" cy="7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128319" y="1563392"/>
            <a:ext cx="697046" cy="38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20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341154" y="2458594"/>
            <a:ext cx="560161" cy="7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128319" y="2720490"/>
            <a:ext cx="2268670" cy="39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회원가입 및 로그인</a:t>
            </a:r>
            <a:endParaRPr sz="20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341154" y="3615691"/>
            <a:ext cx="560161" cy="75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128320" y="3875968"/>
            <a:ext cx="49071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상단 메뉴(1개담기/베스트/이벤트/정기구독)</a:t>
            </a:r>
            <a:endParaRPr sz="20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307831" y="4771170"/>
            <a:ext cx="563422" cy="75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128320" y="5033066"/>
            <a:ext cx="3117425" cy="39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마이페이지 및 장바구니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9947910" y="6599640"/>
            <a:ext cx="2211705" cy="218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296667" y="5866310"/>
            <a:ext cx="534900" cy="75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4117212" y="6126643"/>
            <a:ext cx="2941137" cy="39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고객센터 및 후기게시판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>
            <a:off x="145341" y="144899"/>
            <a:ext cx="669297" cy="30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99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854972" y="109233"/>
            <a:ext cx="3660467" cy="70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8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정기구독 메뉴</a:t>
            </a:r>
            <a:endParaRPr dirty="0"/>
          </a:p>
        </p:txBody>
      </p:sp>
      <p:sp>
        <p:nvSpPr>
          <p:cNvPr id="308" name="Google Shape;308;p36"/>
          <p:cNvSpPr txBox="1"/>
          <p:nvPr/>
        </p:nvSpPr>
        <p:spPr>
          <a:xfrm>
            <a:off x="7121562" y="5094551"/>
            <a:ext cx="4518212" cy="110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정기구독 상품 선택 메뉴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79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Hover효과</a:t>
            </a:r>
            <a:r>
              <a:rPr lang="ko-KR" sz="179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적용으로 마우스가 컨텐츠 위에 올라갈 때 색상 </a:t>
            </a:r>
            <a:r>
              <a:rPr lang="ko-KR" sz="179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자동변경</a:t>
            </a:r>
            <a:r>
              <a:rPr lang="ko-KR" sz="179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494" y="816799"/>
            <a:ext cx="6302805" cy="40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" y="914400"/>
            <a:ext cx="6365267" cy="4410635"/>
          </a:xfrm>
          <a:prstGeom prst="rect">
            <a:avLst/>
          </a:prstGeom>
        </p:spPr>
      </p:pic>
      <p:sp>
        <p:nvSpPr>
          <p:cNvPr id="7" name="Google Shape;308;p36"/>
          <p:cNvSpPr txBox="1"/>
          <p:nvPr/>
        </p:nvSpPr>
        <p:spPr>
          <a:xfrm>
            <a:off x="582705" y="5232987"/>
            <a:ext cx="5796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정기구독 </a:t>
            </a:r>
            <a:r>
              <a:rPr lang="ko-KR" altLang="en-US" sz="2000" b="1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캐러셀</a:t>
            </a:r>
            <a:r>
              <a:rPr lang="ko-KR" altLang="en-US" sz="20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효과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ko-KR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-US" altLang="ko-KR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캐러셀</a:t>
            </a:r>
            <a:r>
              <a:rPr lang="ko-KR" alt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99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효과 </a:t>
            </a:r>
            <a:r>
              <a:rPr lang="ko-KR" sz="179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적용으로 </a:t>
            </a:r>
            <a:r>
              <a:rPr lang="en-US" altLang="ko-KR" sz="1799" dirty="0" smtClean="0"/>
              <a:t>3</a:t>
            </a:r>
            <a:r>
              <a:rPr lang="ko-KR" altLang="en-US" sz="1799" dirty="0" smtClean="0"/>
              <a:t>초마다</a:t>
            </a:r>
            <a:r>
              <a:rPr lang="ko-KR" altLang="en-US" sz="1799" dirty="0" smtClean="0"/>
              <a:t> 이미지 </a:t>
            </a:r>
            <a:r>
              <a:rPr lang="ko-KR" altLang="en-US" sz="1799" dirty="0" err="1" smtClean="0"/>
              <a:t>넘겨짐</a:t>
            </a:r>
            <a:r>
              <a:rPr lang="ko-KR" sz="1799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/>
        </p:nvSpPr>
        <p:spPr>
          <a:xfrm>
            <a:off x="145341" y="144899"/>
            <a:ext cx="669297" cy="30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99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854972" y="109233"/>
            <a:ext cx="3754458" cy="70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8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정기구독 메뉴</a:t>
            </a:r>
            <a:endParaRPr/>
          </a:p>
        </p:txBody>
      </p:sp>
      <p:pic>
        <p:nvPicPr>
          <p:cNvPr id="316" name="Google Shape;316;p3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075" y="1232210"/>
            <a:ext cx="4413544" cy="439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 descr="텍스트, 득점판, 명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7809" y="496747"/>
            <a:ext cx="2664547" cy="6100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1693986" y="816791"/>
            <a:ext cx="1397848" cy="36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코드</a:t>
            </a:r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7512234" y="164200"/>
            <a:ext cx="1397848" cy="36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코드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/>
        </p:nvSpPr>
        <p:spPr>
          <a:xfrm>
            <a:off x="145341" y="144899"/>
            <a:ext cx="669297" cy="30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99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854972" y="109233"/>
            <a:ext cx="3792442" cy="70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8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정기구독 메뉴</a:t>
            </a:r>
            <a:endParaRPr dirty="0"/>
          </a:p>
        </p:txBody>
      </p:sp>
      <p:sp>
        <p:nvSpPr>
          <p:cNvPr id="326" name="Google Shape;326;p38"/>
          <p:cNvSpPr txBox="1"/>
          <p:nvPr/>
        </p:nvSpPr>
        <p:spPr>
          <a:xfrm>
            <a:off x="854972" y="5588222"/>
            <a:ext cx="9723142" cy="67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607" marR="0" lvl="0" indent="-2856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정기구독 신청 고객을 위한 룰렛 이벤트 추가 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8" descr="도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226" y="746840"/>
            <a:ext cx="8232787" cy="466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/>
        </p:nvSpPr>
        <p:spPr>
          <a:xfrm>
            <a:off x="145341" y="144899"/>
            <a:ext cx="669297" cy="30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99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/>
          </a:p>
        </p:txBody>
      </p:sp>
      <p:sp>
        <p:nvSpPr>
          <p:cNvPr id="333" name="Google Shape;333;p39"/>
          <p:cNvSpPr txBox="1"/>
          <p:nvPr/>
        </p:nvSpPr>
        <p:spPr>
          <a:xfrm>
            <a:off x="854972" y="109233"/>
            <a:ext cx="4226075" cy="70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8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정기구독 메뉴</a:t>
            </a:r>
            <a:endParaRPr dirty="0"/>
          </a:p>
        </p:txBody>
      </p:sp>
      <p:sp>
        <p:nvSpPr>
          <p:cNvPr id="334" name="Google Shape;334;p39"/>
          <p:cNvSpPr txBox="1"/>
          <p:nvPr/>
        </p:nvSpPr>
        <p:spPr>
          <a:xfrm>
            <a:off x="805333" y="5635237"/>
            <a:ext cx="9723142" cy="67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정기구독 신청 고객을 위한 결제 이벤트 추가 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Hover효과 적용으로 이미지 확대 효과 적용</a:t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524" y="881098"/>
            <a:ext cx="9498190" cy="476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6" cy="68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 txBox="1"/>
          <p:nvPr/>
        </p:nvSpPr>
        <p:spPr>
          <a:xfrm>
            <a:off x="0" y="0"/>
            <a:ext cx="12186600" cy="6855300"/>
          </a:xfrm>
          <a:prstGeom prst="rect">
            <a:avLst/>
          </a:prstGeom>
          <a:solidFill>
            <a:srgbClr val="D7DDE4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0"/>
          <p:cNvGrpSpPr/>
          <p:nvPr/>
        </p:nvGrpSpPr>
        <p:grpSpPr>
          <a:xfrm>
            <a:off x="10021650" y="396806"/>
            <a:ext cx="2165001" cy="768300"/>
            <a:chOff x="10021645" y="396806"/>
            <a:chExt cx="2165001" cy="768300"/>
          </a:xfrm>
        </p:grpSpPr>
        <p:sp>
          <p:nvSpPr>
            <p:cNvPr id="343" name="Google Shape;343;p40"/>
            <p:cNvSpPr txBox="1"/>
            <p:nvPr/>
          </p:nvSpPr>
          <p:spPr>
            <a:xfrm>
              <a:off x="11297746" y="396806"/>
              <a:ext cx="888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10716852" y="396806"/>
              <a:ext cx="4776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10267689" y="396806"/>
              <a:ext cx="345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10021645" y="396806"/>
              <a:ext cx="1428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40"/>
          <p:cNvSpPr txBox="1"/>
          <p:nvPr/>
        </p:nvSpPr>
        <p:spPr>
          <a:xfrm>
            <a:off x="2307831" y="3042895"/>
            <a:ext cx="563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4128320" y="3304791"/>
            <a:ext cx="311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마이페이지 및 장바구니</a:t>
            </a:r>
            <a:endParaRPr/>
          </a:p>
        </p:txBody>
      </p:sp>
      <p:sp>
        <p:nvSpPr>
          <p:cNvPr id="349" name="Google Shape;349;p40"/>
          <p:cNvSpPr txBox="1"/>
          <p:nvPr/>
        </p:nvSpPr>
        <p:spPr>
          <a:xfrm>
            <a:off x="9947910" y="6599640"/>
            <a:ext cx="2211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854549" y="109341"/>
            <a:ext cx="3870251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sp>
        <p:nvSpPr>
          <p:cNvPr id="356" name="Google Shape;356;p41"/>
          <p:cNvSpPr txBox="1"/>
          <p:nvPr/>
        </p:nvSpPr>
        <p:spPr>
          <a:xfrm>
            <a:off x="1271487" y="4868134"/>
            <a:ext cx="6982636" cy="236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 메인 동영상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동영상 내부에 문구 삽입 후 Hover 효과 적용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 재생, 반복 재생 설정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601" y="823807"/>
            <a:ext cx="8810044" cy="457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854549" y="109341"/>
            <a:ext cx="4014305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542124" y="3931783"/>
            <a:ext cx="6415513" cy="283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-‘autoplay’ 속성을 통해 페이지 로드 시 영상 자동재생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-’loop’ 속성을 통해 동영상을 반복 재생하도록 설정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-&lt;div class="introvideo"&gt;는 동영상과 캡션을 포함하는 부모 요소로서, 해당 부분은 동영상과 캡션을 함께 그룹화</a:t>
            </a:r>
            <a:endParaRPr/>
          </a:p>
        </p:txBody>
      </p:sp>
      <p:pic>
        <p:nvPicPr>
          <p:cNvPr id="365" name="Google Shape;365;p42" descr="텍스트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957" y="1455695"/>
            <a:ext cx="4684640" cy="256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 descr="텍스트이(가) 표시된 사진  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265" y="646354"/>
            <a:ext cx="3415425" cy="556247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 txBox="1"/>
          <p:nvPr/>
        </p:nvSpPr>
        <p:spPr>
          <a:xfrm>
            <a:off x="1163957" y="985788"/>
            <a:ext cx="1470505" cy="36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코드</a:t>
            </a: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7158265" y="268064"/>
            <a:ext cx="1372373" cy="35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코드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374" name="Google Shape;374;p43"/>
          <p:cNvSpPr txBox="1"/>
          <p:nvPr/>
        </p:nvSpPr>
        <p:spPr>
          <a:xfrm>
            <a:off x="854549" y="109341"/>
            <a:ext cx="3438089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1271487" y="5395492"/>
            <a:ext cx="7991014" cy="146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배송 진행 상태 요소를 추가해 실시간으로 배송상태 확인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동적으로 움직이는 애니메이션 적용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마이페이지 메뉴는 Hover 적용을 통해 선택된 메뉴 강조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3" descr="전자제품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441" y="804303"/>
            <a:ext cx="7275742" cy="459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854549" y="109341"/>
            <a:ext cx="3366062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sp>
        <p:nvSpPr>
          <p:cNvPr id="383" name="Google Shape;383;p44"/>
          <p:cNvSpPr txBox="1"/>
          <p:nvPr/>
        </p:nvSpPr>
        <p:spPr>
          <a:xfrm>
            <a:off x="979396" y="5208206"/>
            <a:ext cx="10656014" cy="146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배송 진행 상태 요소(좌), 마이페이지 메뉴(우)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배송 진행 상태 요소에 @keyframes 규칙을 사용하여 좌우로 움직이는 애니메이션 효과를 정의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마이페이지 메뉴는 Hover 적용을 통해 선택된 메뉴 강조 </a:t>
            </a:r>
            <a:endParaRPr/>
          </a:p>
        </p:txBody>
      </p:sp>
      <p:pic>
        <p:nvPicPr>
          <p:cNvPr id="384" name="Google Shape;384;p44" descr="텍스트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700" y="1426994"/>
            <a:ext cx="3649796" cy="351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 descr="텍스트이(가) 표시된 사진  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1198" y="1996989"/>
            <a:ext cx="5179883" cy="225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Part4 </a:t>
            </a:r>
            <a:endParaRPr/>
          </a:p>
        </p:txBody>
      </p:sp>
      <p:sp>
        <p:nvSpPr>
          <p:cNvPr id="391" name="Google Shape;391;p45"/>
          <p:cNvSpPr txBox="1"/>
          <p:nvPr/>
        </p:nvSpPr>
        <p:spPr>
          <a:xfrm>
            <a:off x="854549" y="109341"/>
            <a:ext cx="2861873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1271486" y="5228269"/>
            <a:ext cx="7630880" cy="191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-장바구니 페이지 메인 동영상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‘autoplay’ 속성을 통해 페이지 로드 시 영상 자동재생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-’loop’ 속성을 통해 동영상을 반복 재생하도록 설정 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45" descr="로고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5334" y="680245"/>
            <a:ext cx="8175955" cy="4615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6" cy="68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0" y="0"/>
            <a:ext cx="12186600" cy="6855300"/>
          </a:xfrm>
          <a:prstGeom prst="rect">
            <a:avLst/>
          </a:prstGeom>
          <a:solidFill>
            <a:srgbClr val="D7DDE4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9"/>
          <p:cNvGrpSpPr/>
          <p:nvPr/>
        </p:nvGrpSpPr>
        <p:grpSpPr>
          <a:xfrm>
            <a:off x="10021650" y="396806"/>
            <a:ext cx="2165001" cy="768300"/>
            <a:chOff x="10021645" y="396806"/>
            <a:chExt cx="2165001" cy="768300"/>
          </a:xfrm>
        </p:grpSpPr>
        <p:sp>
          <p:nvSpPr>
            <p:cNvPr id="148" name="Google Shape;148;p19"/>
            <p:cNvSpPr txBox="1"/>
            <p:nvPr/>
          </p:nvSpPr>
          <p:spPr>
            <a:xfrm>
              <a:off x="11297746" y="396806"/>
              <a:ext cx="888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10716852" y="396806"/>
              <a:ext cx="4776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10267689" y="396806"/>
              <a:ext cx="345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10021645" y="396806"/>
              <a:ext cx="1428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9"/>
          <p:cNvSpPr txBox="1"/>
          <p:nvPr/>
        </p:nvSpPr>
        <p:spPr>
          <a:xfrm>
            <a:off x="2379222" y="3037897"/>
            <a:ext cx="560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128319" y="3299792"/>
            <a:ext cx="6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20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9947910" y="6599640"/>
            <a:ext cx="2211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399" name="Google Shape;399;p46"/>
          <p:cNvSpPr txBox="1"/>
          <p:nvPr/>
        </p:nvSpPr>
        <p:spPr>
          <a:xfrm>
            <a:off x="854548" y="109341"/>
            <a:ext cx="3510117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/>
          </a:p>
        </p:txBody>
      </p:sp>
      <p:sp>
        <p:nvSpPr>
          <p:cNvPr id="400" name="Google Shape;400;p46"/>
          <p:cNvSpPr txBox="1"/>
          <p:nvPr/>
        </p:nvSpPr>
        <p:spPr>
          <a:xfrm>
            <a:off x="1271486" y="5395492"/>
            <a:ext cx="7294994" cy="100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장바구니 상품 담기는 테이블과 장바구니 결제 테이블 2개로 구현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각 버튼들에 Hover 이벤트 적용</a:t>
            </a:r>
            <a:endParaRPr/>
          </a:p>
        </p:txBody>
      </p:sp>
      <p:pic>
        <p:nvPicPr>
          <p:cNvPr id="401" name="Google Shape;401;p46" descr="달력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3208" y="816915"/>
            <a:ext cx="6220209" cy="4547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854549" y="109341"/>
            <a:ext cx="3366062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/>
          </a:p>
        </p:txBody>
      </p:sp>
      <p:sp>
        <p:nvSpPr>
          <p:cNvPr id="408" name="Google Shape;408;p47"/>
          <p:cNvSpPr txBox="1"/>
          <p:nvPr/>
        </p:nvSpPr>
        <p:spPr>
          <a:xfrm>
            <a:off x="1271486" y="5372323"/>
            <a:ext cx="9143447" cy="145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 쿠폰을 잡아보세요! : CSS Marquee를 통해 흐르는 이미지 구현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베스트 아이템 더 담으러 가기 요소를 추가해 상품 구매 유도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상품별 Hover효과 적용으로 이미지 확대 효과 적용</a:t>
            </a:r>
            <a:endParaRPr/>
          </a:p>
        </p:txBody>
      </p:sp>
      <p:pic>
        <p:nvPicPr>
          <p:cNvPr id="409" name="Google Shape;409;p47" descr="웹사이트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9220" y="649196"/>
            <a:ext cx="7368185" cy="49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/>
          </a:p>
        </p:txBody>
      </p:sp>
      <p:sp>
        <p:nvSpPr>
          <p:cNvPr id="415" name="Google Shape;415;p48"/>
          <p:cNvSpPr txBox="1"/>
          <p:nvPr/>
        </p:nvSpPr>
        <p:spPr>
          <a:xfrm>
            <a:off x="854549" y="109341"/>
            <a:ext cx="3798224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4778166" y="828219"/>
            <a:ext cx="7265090" cy="524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Marquee를 통해 흐르는 이미지 구현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animation: scrolling 13s linear infinite;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-scrolling이라는 이름의 키프레임 애니메이션을 13초 동안 선형적으로 반복 재생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@keyframes scrolling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-scrolling이라는 이름의 키프레임을 정의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-translateX 함수를 이용하여 X축 방향으로 이동시키는 변환 효과를 제공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-0%와 100%에서는 transform: translateX(0);와 transform: translatex(-144vw);를 사용하여 요소를 가로 방향으로 이동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.marquee-content:hover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-마우스가 컨텐츠 위에 올라갈 때 애니메이션 재생을 일시 정지시키는 효과 추가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-animation-play-state: paused;는 애니메이션의 재생 상태를 일시 정지로 설정</a:t>
            </a:r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CFAA88F-CFAB-68BB-5AE3-3066D1A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35" y="828219"/>
            <a:ext cx="3277020" cy="57707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6" cy="68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/>
        </p:nvSpPr>
        <p:spPr>
          <a:xfrm>
            <a:off x="0" y="0"/>
            <a:ext cx="12186600" cy="6855300"/>
          </a:xfrm>
          <a:prstGeom prst="rect">
            <a:avLst/>
          </a:prstGeom>
          <a:solidFill>
            <a:srgbClr val="D7DDE4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49"/>
          <p:cNvGrpSpPr/>
          <p:nvPr/>
        </p:nvGrpSpPr>
        <p:grpSpPr>
          <a:xfrm>
            <a:off x="10021650" y="396806"/>
            <a:ext cx="2165001" cy="768300"/>
            <a:chOff x="10021645" y="396806"/>
            <a:chExt cx="2165001" cy="768300"/>
          </a:xfrm>
        </p:grpSpPr>
        <p:sp>
          <p:nvSpPr>
            <p:cNvPr id="425" name="Google Shape;425;p49"/>
            <p:cNvSpPr txBox="1"/>
            <p:nvPr/>
          </p:nvSpPr>
          <p:spPr>
            <a:xfrm>
              <a:off x="11297746" y="396806"/>
              <a:ext cx="888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9"/>
            <p:cNvSpPr txBox="1"/>
            <p:nvPr/>
          </p:nvSpPr>
          <p:spPr>
            <a:xfrm>
              <a:off x="10716852" y="396806"/>
              <a:ext cx="4776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9"/>
            <p:cNvSpPr txBox="1"/>
            <p:nvPr/>
          </p:nvSpPr>
          <p:spPr>
            <a:xfrm>
              <a:off x="10267689" y="396806"/>
              <a:ext cx="345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9"/>
            <p:cNvSpPr txBox="1"/>
            <p:nvPr/>
          </p:nvSpPr>
          <p:spPr>
            <a:xfrm>
              <a:off x="10021645" y="396806"/>
              <a:ext cx="1428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9"/>
          <p:cNvSpPr txBox="1"/>
          <p:nvPr/>
        </p:nvSpPr>
        <p:spPr>
          <a:xfrm>
            <a:off x="9947910" y="6599640"/>
            <a:ext cx="2211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2296667" y="3042910"/>
            <a:ext cx="53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31" name="Google Shape;431;p49"/>
          <p:cNvSpPr txBox="1"/>
          <p:nvPr/>
        </p:nvSpPr>
        <p:spPr>
          <a:xfrm>
            <a:off x="4117212" y="3303243"/>
            <a:ext cx="29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고객센터 및 후기게시판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/>
        </p:nvSpPr>
        <p:spPr>
          <a:xfrm>
            <a:off x="144901" y="145007"/>
            <a:ext cx="689120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854546" y="109331"/>
            <a:ext cx="3285951" cy="7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고객센터</a:t>
            </a:r>
            <a:endParaRPr sz="40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50"/>
          <p:cNvPicPr preferRelativeResize="0"/>
          <p:nvPr/>
        </p:nvPicPr>
        <p:blipFill rotWithShape="1">
          <a:blip r:embed="rId3">
            <a:alphaModFix/>
          </a:blip>
          <a:srcRect t="6000" r="8630" b="15410"/>
          <a:stretch/>
        </p:blipFill>
        <p:spPr>
          <a:xfrm>
            <a:off x="266482" y="1034224"/>
            <a:ext cx="5284145" cy="550667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/>
        </p:nvSpPr>
        <p:spPr>
          <a:xfrm>
            <a:off x="5678721" y="1596101"/>
            <a:ext cx="1547617" cy="48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메인검색창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0"/>
          <p:cNvSpPr txBox="1"/>
          <p:nvPr/>
        </p:nvSpPr>
        <p:spPr>
          <a:xfrm>
            <a:off x="5678721" y="2253605"/>
            <a:ext cx="1909258" cy="48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 버튼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5678721" y="3346428"/>
            <a:ext cx="1330813" cy="48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5678721" y="5031028"/>
            <a:ext cx="1615088" cy="48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페이지네이션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7426225" y="1482865"/>
            <a:ext cx="4573302" cy="59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제목을 기반으로 검색가능하게 구현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7426225" y="2140381"/>
            <a:ext cx="3922570" cy="99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카테고리별 버튼으로 클릭시 관련 게시글만 배치되게 구현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7426224" y="3233192"/>
            <a:ext cx="4357222" cy="141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게시글 클릭시 따로 페이지로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넘어가지않고 슬라이드 토글 형식으로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바로 답변보기가 가능</a:t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7461825" y="4868134"/>
            <a:ext cx="4285193" cy="1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메인검색창과 버튼을 사용하지 않고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페이지네이션을 통해 수동으로 페이지를 넘기며 게시글을 찾을 수 있음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/>
        </p:nvSpPr>
        <p:spPr>
          <a:xfrm>
            <a:off x="144901" y="145007"/>
            <a:ext cx="689096" cy="30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854546" y="109331"/>
            <a:ext cx="3285951" cy="7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고객센터</a:t>
            </a:r>
            <a:endParaRPr sz="40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 rotWithShape="1">
          <a:blip r:embed="rId3">
            <a:alphaModFix/>
          </a:blip>
          <a:srcRect b="12439"/>
          <a:stretch/>
        </p:blipFill>
        <p:spPr>
          <a:xfrm>
            <a:off x="833995" y="2458571"/>
            <a:ext cx="3928142" cy="203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1"/>
          <p:cNvPicPr preferRelativeResize="0"/>
          <p:nvPr/>
        </p:nvPicPr>
        <p:blipFill rotWithShape="1">
          <a:blip r:embed="rId4">
            <a:alphaModFix/>
          </a:blip>
          <a:srcRect b="20219"/>
          <a:stretch/>
        </p:blipFill>
        <p:spPr>
          <a:xfrm>
            <a:off x="760739" y="4799239"/>
            <a:ext cx="4074677" cy="13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 rotWithShape="1">
          <a:blip r:embed="rId5">
            <a:alphaModFix/>
          </a:blip>
          <a:srcRect b="4490"/>
          <a:stretch/>
        </p:blipFill>
        <p:spPr>
          <a:xfrm>
            <a:off x="7105092" y="263914"/>
            <a:ext cx="4831744" cy="27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1"/>
          <p:cNvPicPr preferRelativeResize="0"/>
          <p:nvPr/>
        </p:nvPicPr>
        <p:blipFill rotWithShape="1">
          <a:blip r:embed="rId6">
            <a:alphaModFix/>
          </a:blip>
          <a:srcRect r="2399"/>
          <a:stretch/>
        </p:blipFill>
        <p:spPr>
          <a:xfrm>
            <a:off x="7105092" y="2994285"/>
            <a:ext cx="4831743" cy="184703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18926" y="834622"/>
            <a:ext cx="5690468" cy="15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카테고리버튼은 메인검색창의 searchE 함수에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추가적으로 버튼의 클래스를 조작하는 기능을 더해 만든 함수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51"/>
          <p:cNvCxnSpPr>
            <a:stCxn id="453" idx="3"/>
          </p:cNvCxnSpPr>
          <p:nvPr/>
        </p:nvCxnSpPr>
        <p:spPr>
          <a:xfrm>
            <a:off x="4762137" y="3473912"/>
            <a:ext cx="15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1"/>
          <p:cNvCxnSpPr/>
          <p:nvPr/>
        </p:nvCxnSpPr>
        <p:spPr>
          <a:xfrm rot="10800000">
            <a:off x="6369416" y="2142211"/>
            <a:ext cx="0" cy="13425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1"/>
          <p:cNvCxnSpPr/>
          <p:nvPr/>
        </p:nvCxnSpPr>
        <p:spPr>
          <a:xfrm>
            <a:off x="6378937" y="2142285"/>
            <a:ext cx="7331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1"/>
          <p:cNvCxnSpPr>
            <a:stCxn id="454" idx="3"/>
          </p:cNvCxnSpPr>
          <p:nvPr/>
        </p:nvCxnSpPr>
        <p:spPr>
          <a:xfrm>
            <a:off x="4835416" y="5491559"/>
            <a:ext cx="244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2" name="Google Shape;462;p51"/>
          <p:cNvPicPr preferRelativeResize="0"/>
          <p:nvPr/>
        </p:nvPicPr>
        <p:blipFill rotWithShape="1">
          <a:blip r:embed="rId7">
            <a:alphaModFix/>
          </a:blip>
          <a:srcRect r="-10350"/>
          <a:stretch/>
        </p:blipFill>
        <p:spPr>
          <a:xfrm>
            <a:off x="7105080" y="4755746"/>
            <a:ext cx="5331649" cy="176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/>
        </p:nvSpPr>
        <p:spPr>
          <a:xfrm>
            <a:off x="144901" y="145007"/>
            <a:ext cx="689096" cy="30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/>
          </a:p>
        </p:txBody>
      </p:sp>
      <p:sp>
        <p:nvSpPr>
          <p:cNvPr id="468" name="Google Shape;468;p52"/>
          <p:cNvSpPr txBox="1"/>
          <p:nvPr/>
        </p:nvSpPr>
        <p:spPr>
          <a:xfrm>
            <a:off x="854546" y="109331"/>
            <a:ext cx="3285951" cy="7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후기게시판</a:t>
            </a:r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5678721" y="1224790"/>
            <a:ext cx="1547617" cy="48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글쓰기 버튼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5678721" y="2347189"/>
            <a:ext cx="1330813" cy="48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5678721" y="5228269"/>
            <a:ext cx="1615088" cy="48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페이지네이션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7188204" y="2347189"/>
            <a:ext cx="4883350" cy="26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2X4 배치로 한 화면에 총 8개씩 보이게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배치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게시글당 별점,제목,날짜,조회수순으로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텍스트배치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 팝업창으로 한페이지에서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확인가능</a:t>
            </a:r>
            <a:endParaRPr/>
          </a:p>
        </p:txBody>
      </p:sp>
      <p:sp>
        <p:nvSpPr>
          <p:cNvPr id="473" name="Google Shape;473;p52"/>
          <p:cNvSpPr txBox="1"/>
          <p:nvPr/>
        </p:nvSpPr>
        <p:spPr>
          <a:xfrm>
            <a:off x="7188205" y="5141609"/>
            <a:ext cx="3922570" cy="5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페이지로 전환 가능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52"/>
          <p:cNvPicPr preferRelativeResize="0"/>
          <p:nvPr/>
        </p:nvPicPr>
        <p:blipFill rotWithShape="1">
          <a:blip r:embed="rId3">
            <a:alphaModFix/>
          </a:blip>
          <a:srcRect l="8730" t="6450" r="8570" b="16039"/>
          <a:stretch/>
        </p:blipFill>
        <p:spPr>
          <a:xfrm>
            <a:off x="291321" y="1062786"/>
            <a:ext cx="5383075" cy="55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/>
        </p:nvSpPr>
        <p:spPr>
          <a:xfrm>
            <a:off x="5678721" y="5752725"/>
            <a:ext cx="1615088" cy="48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/>
        </p:nvSpPr>
        <p:spPr>
          <a:xfrm>
            <a:off x="144901" y="145007"/>
            <a:ext cx="689096" cy="30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/>
          </a:p>
        </p:txBody>
      </p:sp>
      <p:sp>
        <p:nvSpPr>
          <p:cNvPr id="481" name="Google Shape;481;p53"/>
          <p:cNvSpPr txBox="1"/>
          <p:nvPr/>
        </p:nvSpPr>
        <p:spPr>
          <a:xfrm>
            <a:off x="854546" y="109331"/>
            <a:ext cx="3285951" cy="7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후기게시판</a:t>
            </a:r>
            <a:endParaRPr/>
          </a:p>
        </p:txBody>
      </p:sp>
      <p:pic>
        <p:nvPicPr>
          <p:cNvPr id="482" name="Google Shape;482;p53"/>
          <p:cNvPicPr preferRelativeResize="0"/>
          <p:nvPr/>
        </p:nvPicPr>
        <p:blipFill rotWithShape="1">
          <a:blip r:embed="rId3">
            <a:alphaModFix/>
          </a:blip>
          <a:srcRect b="12439"/>
          <a:stretch/>
        </p:blipFill>
        <p:spPr>
          <a:xfrm>
            <a:off x="833995" y="2458571"/>
            <a:ext cx="3928142" cy="203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3"/>
          <p:cNvPicPr preferRelativeResize="0"/>
          <p:nvPr/>
        </p:nvPicPr>
        <p:blipFill rotWithShape="1">
          <a:blip r:embed="rId4">
            <a:alphaModFix/>
          </a:blip>
          <a:srcRect r="2399"/>
          <a:stretch/>
        </p:blipFill>
        <p:spPr>
          <a:xfrm>
            <a:off x="7105092" y="2994285"/>
            <a:ext cx="4831743" cy="184703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/>
          <p:nvPr/>
        </p:nvSpPr>
        <p:spPr>
          <a:xfrm>
            <a:off x="733101" y="1066435"/>
            <a:ext cx="5474387" cy="48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클릭시 팝업을 띄우는 함수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53"/>
          <p:cNvCxnSpPr>
            <a:stCxn id="482" idx="3"/>
          </p:cNvCxnSpPr>
          <p:nvPr/>
        </p:nvCxnSpPr>
        <p:spPr>
          <a:xfrm>
            <a:off x="4762137" y="3473912"/>
            <a:ext cx="15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53"/>
          <p:cNvCxnSpPr/>
          <p:nvPr/>
        </p:nvCxnSpPr>
        <p:spPr>
          <a:xfrm rot="10800000">
            <a:off x="6369416" y="2142211"/>
            <a:ext cx="0" cy="13425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53"/>
          <p:cNvCxnSpPr/>
          <p:nvPr/>
        </p:nvCxnSpPr>
        <p:spPr>
          <a:xfrm>
            <a:off x="6378937" y="2142285"/>
            <a:ext cx="7331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8" name="Google Shape;48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6519" y="1277342"/>
            <a:ext cx="6140318" cy="469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3"/>
          <p:cNvPicPr preferRelativeResize="0"/>
          <p:nvPr/>
        </p:nvPicPr>
        <p:blipFill rotWithShape="1">
          <a:blip r:embed="rId6">
            <a:alphaModFix/>
          </a:blip>
          <a:srcRect l="14020" r="15490"/>
          <a:stretch/>
        </p:blipFill>
        <p:spPr>
          <a:xfrm>
            <a:off x="353981" y="1860485"/>
            <a:ext cx="4888193" cy="411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4" cy="685517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0" y="0"/>
            <a:ext cx="12186584" cy="6855173"/>
          </a:xfrm>
          <a:prstGeom prst="rect">
            <a:avLst/>
          </a:prstGeom>
          <a:solidFill>
            <a:srgbClr val="D7DDE4">
              <a:alpha val="6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54"/>
          <p:cNvGrpSpPr/>
          <p:nvPr/>
        </p:nvGrpSpPr>
        <p:grpSpPr>
          <a:xfrm>
            <a:off x="3783925" y="2396692"/>
            <a:ext cx="4514019" cy="2047498"/>
            <a:chOff x="3783925" y="2396692"/>
            <a:chExt cx="4514019" cy="2047498"/>
          </a:xfrm>
        </p:grpSpPr>
        <p:grpSp>
          <p:nvGrpSpPr>
            <p:cNvPr id="497" name="Google Shape;497;p54"/>
            <p:cNvGrpSpPr/>
            <p:nvPr/>
          </p:nvGrpSpPr>
          <p:grpSpPr>
            <a:xfrm>
              <a:off x="4975908" y="2396692"/>
              <a:ext cx="2166557" cy="768216"/>
              <a:chOff x="4975908" y="2396692"/>
              <a:chExt cx="2166557" cy="768216"/>
            </a:xfrm>
          </p:grpSpPr>
          <p:sp>
            <p:nvSpPr>
              <p:cNvPr id="498" name="Google Shape;498;p54"/>
              <p:cNvSpPr txBox="1"/>
              <p:nvPr/>
            </p:nvSpPr>
            <p:spPr>
              <a:xfrm>
                <a:off x="6253627" y="2396692"/>
                <a:ext cx="888838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4"/>
              <p:cNvSpPr txBox="1"/>
              <p:nvPr/>
            </p:nvSpPr>
            <p:spPr>
              <a:xfrm>
                <a:off x="5672679" y="2396692"/>
                <a:ext cx="477742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4"/>
              <p:cNvSpPr txBox="1"/>
              <p:nvPr/>
            </p:nvSpPr>
            <p:spPr>
              <a:xfrm>
                <a:off x="5223515" y="2396692"/>
                <a:ext cx="346012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4"/>
              <p:cNvSpPr txBox="1"/>
              <p:nvPr/>
            </p:nvSpPr>
            <p:spPr>
              <a:xfrm>
                <a:off x="4975908" y="2396692"/>
                <a:ext cx="144455" cy="768216"/>
              </a:xfrm>
              <a:prstGeom prst="rect">
                <a:avLst/>
              </a:prstGeom>
              <a:solidFill>
                <a:srgbClr val="1A335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54"/>
            <p:cNvSpPr txBox="1"/>
            <p:nvPr/>
          </p:nvSpPr>
          <p:spPr>
            <a:xfrm>
              <a:off x="3783925" y="3348995"/>
              <a:ext cx="4514019" cy="1095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335C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>
                  <a:solidFill>
                    <a:srgbClr val="1A335C"/>
                  </a:solidFill>
                  <a:latin typeface="Arial"/>
                  <a:ea typeface="Arial"/>
                  <a:cs typeface="Arial"/>
                  <a:sym typeface="Arial"/>
                </a:rPr>
                <a:t>감사합니다.</a:t>
              </a:r>
              <a:endParaRPr/>
            </a:p>
          </p:txBody>
        </p:sp>
      </p:grpSp>
      <p:sp>
        <p:nvSpPr>
          <p:cNvPr id="503" name="Google Shape;503;p54"/>
          <p:cNvSpPr txBox="1"/>
          <p:nvPr/>
        </p:nvSpPr>
        <p:spPr>
          <a:xfrm>
            <a:off x="9983578" y="6599640"/>
            <a:ext cx="2193517" cy="23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853895" y="107950"/>
            <a:ext cx="2492619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004" y="893582"/>
            <a:ext cx="10456576" cy="2784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5458395" y="3982301"/>
            <a:ext cx="5748835" cy="54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상단메뉴: slideUp, slideDown 효과 적용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367" y="3814067"/>
            <a:ext cx="4075962" cy="287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853895" y="107950"/>
            <a:ext cx="2511473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769778" y="4812419"/>
            <a:ext cx="5128291" cy="13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이미지, 버튼 등에 hover 이벤트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사진 확대 이벤트로 상품 강조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신상품 더보기 버튼에 텍스트 변경 효과 적용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541" y="787250"/>
            <a:ext cx="4966364" cy="377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2501" y="998352"/>
            <a:ext cx="5615577" cy="161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3320" y="2850656"/>
            <a:ext cx="5377460" cy="149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853896" y="107950"/>
            <a:ext cx="2454912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  <a:endParaRPr sz="40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04727" y="4507999"/>
            <a:ext cx="8153585" cy="219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확대 효과 코드(좌), 텍스트 변경 효과(우)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css파일에서 hover 적용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버튼 내 텍스트를 content로 추가,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hover를 이용하여 content가 변경되도록 적용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65" y="1487202"/>
            <a:ext cx="4209311" cy="219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6145" y="1488820"/>
            <a:ext cx="3542626" cy="2750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144901" y="145007"/>
            <a:ext cx="669312" cy="30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854549" y="109341"/>
            <a:ext cx="6175115" cy="6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메인화면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-마케팅 및 영업문의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914544" y="5570802"/>
            <a:ext cx="11272082" cy="145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마케팅 및 영업문의 페이지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잠재적인 고객이나 클라이언트가 질문, 문의, 제안 등을 할 수 있는 커뮤니케이션 채널을 제공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3" descr="텍스트, 테이블이(가) 표시된 사진  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348" y="816915"/>
            <a:ext cx="6617929" cy="46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6586" cy="68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0" y="0"/>
            <a:ext cx="12186600" cy="6855300"/>
          </a:xfrm>
          <a:prstGeom prst="rect">
            <a:avLst/>
          </a:prstGeom>
          <a:solidFill>
            <a:srgbClr val="D7DDE4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10021650" y="396806"/>
            <a:ext cx="2165001" cy="768300"/>
            <a:chOff x="10021645" y="396806"/>
            <a:chExt cx="2165001" cy="768300"/>
          </a:xfrm>
        </p:grpSpPr>
        <p:sp>
          <p:nvSpPr>
            <p:cNvPr id="198" name="Google Shape;198;p24"/>
            <p:cNvSpPr txBox="1"/>
            <p:nvPr/>
          </p:nvSpPr>
          <p:spPr>
            <a:xfrm>
              <a:off x="11297746" y="396806"/>
              <a:ext cx="888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10716852" y="396806"/>
              <a:ext cx="4776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10267689" y="396806"/>
              <a:ext cx="3459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10021645" y="396806"/>
              <a:ext cx="142800" cy="768300"/>
            </a:xfrm>
            <a:prstGeom prst="rect">
              <a:avLst/>
            </a:prstGeom>
            <a:solidFill>
              <a:srgbClr val="1A33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4"/>
          <p:cNvSpPr txBox="1"/>
          <p:nvPr/>
        </p:nvSpPr>
        <p:spPr>
          <a:xfrm>
            <a:off x="2331727" y="3042662"/>
            <a:ext cx="560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400" b="1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4089254" y="3104162"/>
            <a:ext cx="226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회원가입 및 로그인</a:t>
            </a:r>
            <a:endParaRPr sz="2000" b="1" i="0" u="none" strike="noStrike" cap="none" dirty="0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9947910" y="6599640"/>
            <a:ext cx="2211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35C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1A335C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1A33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l="6800" t="2950" r="7690"/>
          <a:stretch/>
        </p:blipFill>
        <p:spPr>
          <a:xfrm>
            <a:off x="450302" y="1060584"/>
            <a:ext cx="4994768" cy="532011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5520211" y="1323452"/>
            <a:ext cx="6767424" cy="109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회원가입 버튼을 눌렀을 때 회원가입 form의 정보를 저장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회원가입시 필수항목을 입력하지 않으면 알림출력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144455" y="144455"/>
            <a:ext cx="689935" cy="2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853896" y="107951"/>
            <a:ext cx="6896038" cy="7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회원가입 및 로그인 </a:t>
            </a:r>
            <a:r>
              <a:rPr lang="ko-KR" sz="2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-회원가입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B4C6D4"/>
      </a:accent1>
      <a:accent2>
        <a:srgbClr val="B7D7EC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빙하_기상학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987</Words>
  <Application>Microsoft Office PowerPoint</Application>
  <PresentationFormat>사용자 지정</PresentationFormat>
  <Paragraphs>216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Arial</vt:lpstr>
      <vt:lpstr>Calibri</vt:lpstr>
      <vt:lpstr>한컴오피스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jungwookchoi</dc:creator>
  <cp:lastModifiedBy>Windows 사용자</cp:lastModifiedBy>
  <cp:revision>4</cp:revision>
  <dcterms:modified xsi:type="dcterms:W3CDTF">2023-05-21T16:36:45Z</dcterms:modified>
</cp:coreProperties>
</file>